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9362" y="8726628"/>
            <a:ext cx="575303" cy="442460"/>
          </a:xfrm>
          <a:custGeom>
            <a:avLst/>
            <a:gdLst/>
            <a:ahLst/>
            <a:cxnLst/>
            <a:rect r="r" b="b" t="t" l="l"/>
            <a:pathLst>
              <a:path h="442460" w="575303">
                <a:moveTo>
                  <a:pt x="0" y="0"/>
                </a:moveTo>
                <a:lnTo>
                  <a:pt x="575303" y="0"/>
                </a:lnTo>
                <a:lnTo>
                  <a:pt x="575303" y="442461"/>
                </a:lnTo>
                <a:lnTo>
                  <a:pt x="0" y="442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97170" y="8726628"/>
            <a:ext cx="531672" cy="531672"/>
          </a:xfrm>
          <a:custGeom>
            <a:avLst/>
            <a:gdLst/>
            <a:ahLst/>
            <a:cxnLst/>
            <a:rect r="r" b="b" t="t" l="l"/>
            <a:pathLst>
              <a:path h="531672" w="531672">
                <a:moveTo>
                  <a:pt x="0" y="0"/>
                </a:moveTo>
                <a:lnTo>
                  <a:pt x="531671" y="0"/>
                </a:lnTo>
                <a:lnTo>
                  <a:pt x="531671" y="531672"/>
                </a:lnTo>
                <a:lnTo>
                  <a:pt x="0" y="531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155738" y="0"/>
            <a:ext cx="7060206" cy="10287000"/>
            <a:chOff x="0" y="0"/>
            <a:chExt cx="7095071" cy="10337800"/>
          </a:xfrm>
        </p:grpSpPr>
        <p:sp>
          <p:nvSpPr>
            <p:cNvPr name="Freeform 5" id="5"/>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6"/>
              <a:stretch>
                <a:fillRect l="-22851" t="0" r="-22851" b="0"/>
              </a:stretch>
            </a:blipFill>
          </p:spPr>
        </p:sp>
      </p:grpSp>
      <p:grpSp>
        <p:nvGrpSpPr>
          <p:cNvPr name="Group 6" id="6"/>
          <p:cNvGrpSpPr/>
          <p:nvPr/>
        </p:nvGrpSpPr>
        <p:grpSpPr>
          <a:xfrm rot="-2292491">
            <a:off x="11971514" y="3358915"/>
            <a:ext cx="1062487" cy="6734838"/>
            <a:chOff x="0" y="0"/>
            <a:chExt cx="279832" cy="1773784"/>
          </a:xfrm>
        </p:grpSpPr>
        <p:sp>
          <p:nvSpPr>
            <p:cNvPr name="Freeform 7" id="7"/>
            <p:cNvSpPr/>
            <p:nvPr/>
          </p:nvSpPr>
          <p:spPr>
            <a:xfrm flipH="false" flipV="false" rot="0">
              <a:off x="0" y="0"/>
              <a:ext cx="279832" cy="1773784"/>
            </a:xfrm>
            <a:custGeom>
              <a:avLst/>
              <a:gdLst/>
              <a:ahLst/>
              <a:cxnLst/>
              <a:rect r="r" b="b" t="t" l="l"/>
              <a:pathLst>
                <a:path h="1773784" w="279832">
                  <a:moveTo>
                    <a:pt x="0" y="0"/>
                  </a:moveTo>
                  <a:lnTo>
                    <a:pt x="279832" y="0"/>
                  </a:lnTo>
                  <a:lnTo>
                    <a:pt x="279832" y="1773784"/>
                  </a:lnTo>
                  <a:lnTo>
                    <a:pt x="0" y="1773784"/>
                  </a:lnTo>
                  <a:close/>
                </a:path>
              </a:pathLst>
            </a:custGeom>
            <a:solidFill>
              <a:srgbClr val="060644"/>
            </a:solidFill>
          </p:spPr>
        </p:sp>
        <p:sp>
          <p:nvSpPr>
            <p:cNvPr name="TextBox 8" id="8"/>
            <p:cNvSpPr txBox="true"/>
            <p:nvPr/>
          </p:nvSpPr>
          <p:spPr>
            <a:xfrm>
              <a:off x="0" y="-66675"/>
              <a:ext cx="279832" cy="1840459"/>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7221385">
            <a:off x="13101531" y="9401040"/>
            <a:ext cx="2523952" cy="953058"/>
            <a:chOff x="0" y="0"/>
            <a:chExt cx="1614384" cy="609600"/>
          </a:xfrm>
        </p:grpSpPr>
        <p:sp>
          <p:nvSpPr>
            <p:cNvPr name="Freeform 10" id="10"/>
            <p:cNvSpPr/>
            <p:nvPr/>
          </p:nvSpPr>
          <p:spPr>
            <a:xfrm flipH="false" flipV="false" rot="0">
              <a:off x="0" y="0"/>
              <a:ext cx="1614384" cy="609600"/>
            </a:xfrm>
            <a:custGeom>
              <a:avLst/>
              <a:gdLst/>
              <a:ahLst/>
              <a:cxnLst/>
              <a:rect r="r" b="b" t="t" l="l"/>
              <a:pathLst>
                <a:path h="609600" w="1614384">
                  <a:moveTo>
                    <a:pt x="203200" y="0"/>
                  </a:moveTo>
                  <a:lnTo>
                    <a:pt x="1614384" y="0"/>
                  </a:lnTo>
                  <a:lnTo>
                    <a:pt x="1411184" y="609600"/>
                  </a:lnTo>
                  <a:lnTo>
                    <a:pt x="0" y="609600"/>
                  </a:lnTo>
                  <a:lnTo>
                    <a:pt x="203200" y="0"/>
                  </a:lnTo>
                  <a:close/>
                </a:path>
              </a:pathLst>
            </a:custGeom>
            <a:solidFill>
              <a:srgbClr val="060644"/>
            </a:solidFill>
          </p:spPr>
        </p:sp>
        <p:sp>
          <p:nvSpPr>
            <p:cNvPr name="TextBox 11" id="11"/>
            <p:cNvSpPr txBox="true"/>
            <p:nvPr/>
          </p:nvSpPr>
          <p:spPr>
            <a:xfrm>
              <a:off x="101600" y="-66675"/>
              <a:ext cx="1411184" cy="67627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7221385">
            <a:off x="11304292" y="9582671"/>
            <a:ext cx="3837666" cy="589796"/>
            <a:chOff x="0" y="0"/>
            <a:chExt cx="2454669" cy="377249"/>
          </a:xfrm>
        </p:grpSpPr>
        <p:sp>
          <p:nvSpPr>
            <p:cNvPr name="Freeform 13" id="13"/>
            <p:cNvSpPr/>
            <p:nvPr/>
          </p:nvSpPr>
          <p:spPr>
            <a:xfrm flipH="false" flipV="false" rot="0">
              <a:off x="0" y="0"/>
              <a:ext cx="2454669" cy="377249"/>
            </a:xfrm>
            <a:custGeom>
              <a:avLst/>
              <a:gdLst/>
              <a:ahLst/>
              <a:cxnLst/>
              <a:rect r="r" b="b" t="t" l="l"/>
              <a:pathLst>
                <a:path h="377249" w="2454669">
                  <a:moveTo>
                    <a:pt x="203200" y="0"/>
                  </a:moveTo>
                  <a:lnTo>
                    <a:pt x="2454669" y="0"/>
                  </a:lnTo>
                  <a:lnTo>
                    <a:pt x="2251469" y="377249"/>
                  </a:lnTo>
                  <a:lnTo>
                    <a:pt x="0" y="377249"/>
                  </a:lnTo>
                  <a:lnTo>
                    <a:pt x="203200" y="0"/>
                  </a:lnTo>
                  <a:close/>
                </a:path>
              </a:pathLst>
            </a:custGeom>
            <a:solidFill>
              <a:srgbClr val="060644"/>
            </a:solidFill>
          </p:spPr>
        </p:sp>
        <p:sp>
          <p:nvSpPr>
            <p:cNvPr name="TextBox 14" id="14"/>
            <p:cNvSpPr txBox="true"/>
            <p:nvPr/>
          </p:nvSpPr>
          <p:spPr>
            <a:xfrm>
              <a:off x="101600" y="-66675"/>
              <a:ext cx="2251469" cy="443924"/>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7091654">
            <a:off x="9086695" y="955891"/>
            <a:ext cx="4138086" cy="589796"/>
            <a:chOff x="0" y="0"/>
            <a:chExt cx="2646825" cy="377249"/>
          </a:xfrm>
        </p:grpSpPr>
        <p:sp>
          <p:nvSpPr>
            <p:cNvPr name="Freeform 16" id="16"/>
            <p:cNvSpPr/>
            <p:nvPr/>
          </p:nvSpPr>
          <p:spPr>
            <a:xfrm flipH="false" flipV="false" rot="0">
              <a:off x="0" y="0"/>
              <a:ext cx="2646825" cy="377249"/>
            </a:xfrm>
            <a:custGeom>
              <a:avLst/>
              <a:gdLst/>
              <a:ahLst/>
              <a:cxnLst/>
              <a:rect r="r" b="b" t="t" l="l"/>
              <a:pathLst>
                <a:path h="377249" w="2646825">
                  <a:moveTo>
                    <a:pt x="203200" y="0"/>
                  </a:moveTo>
                  <a:lnTo>
                    <a:pt x="2646825" y="0"/>
                  </a:lnTo>
                  <a:lnTo>
                    <a:pt x="2443625" y="377249"/>
                  </a:lnTo>
                  <a:lnTo>
                    <a:pt x="0" y="377249"/>
                  </a:lnTo>
                  <a:lnTo>
                    <a:pt x="203200" y="0"/>
                  </a:lnTo>
                  <a:close/>
                </a:path>
              </a:pathLst>
            </a:custGeom>
            <a:solidFill>
              <a:srgbClr val="060644"/>
            </a:solidFill>
          </p:spPr>
        </p:sp>
        <p:sp>
          <p:nvSpPr>
            <p:cNvPr name="TextBox 17" id="17"/>
            <p:cNvSpPr txBox="true"/>
            <p:nvPr/>
          </p:nvSpPr>
          <p:spPr>
            <a:xfrm>
              <a:off x="101600" y="-66675"/>
              <a:ext cx="2443625" cy="443924"/>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1710481">
            <a:off x="11533776" y="-1617267"/>
            <a:ext cx="1062487" cy="6686550"/>
            <a:chOff x="0" y="0"/>
            <a:chExt cx="279832" cy="1761067"/>
          </a:xfrm>
        </p:grpSpPr>
        <p:sp>
          <p:nvSpPr>
            <p:cNvPr name="Freeform 19" id="19"/>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060644"/>
            </a:solidFill>
          </p:spPr>
        </p:sp>
        <p:sp>
          <p:nvSpPr>
            <p:cNvPr name="TextBox 20" id="20"/>
            <p:cNvSpPr txBox="true"/>
            <p:nvPr/>
          </p:nvSpPr>
          <p:spPr>
            <a:xfrm>
              <a:off x="0" y="-66675"/>
              <a:ext cx="279832" cy="1827742"/>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1028700" y="3213670"/>
            <a:ext cx="8115300" cy="2628900"/>
          </a:xfrm>
          <a:prstGeom prst="rect">
            <a:avLst/>
          </a:prstGeom>
        </p:spPr>
        <p:txBody>
          <a:bodyPr anchor="t" rtlCol="false" tIns="0" lIns="0" bIns="0" rIns="0">
            <a:spAutoFit/>
          </a:bodyPr>
          <a:lstStyle/>
          <a:p>
            <a:pPr>
              <a:lnSpc>
                <a:spcPts val="9900"/>
              </a:lnSpc>
            </a:pPr>
            <a:r>
              <a:rPr lang="en-US" sz="9000">
                <a:solidFill>
                  <a:srgbClr val="060644"/>
                </a:solidFill>
                <a:latin typeface="Poppins Bold"/>
              </a:rPr>
              <a:t>Project</a:t>
            </a:r>
          </a:p>
          <a:p>
            <a:pPr>
              <a:lnSpc>
                <a:spcPts val="9900"/>
              </a:lnSpc>
            </a:pPr>
            <a:r>
              <a:rPr lang="en-US" sz="9000">
                <a:solidFill>
                  <a:srgbClr val="060644"/>
                </a:solidFill>
                <a:latin typeface="Poppins Bold"/>
              </a:rPr>
              <a:t>XVH</a:t>
            </a:r>
          </a:p>
        </p:txBody>
      </p:sp>
      <p:sp>
        <p:nvSpPr>
          <p:cNvPr name="TextBox 22" id="22"/>
          <p:cNvSpPr txBox="true"/>
          <p:nvPr/>
        </p:nvSpPr>
        <p:spPr>
          <a:xfrm rot="0">
            <a:off x="6225174" y="8749165"/>
            <a:ext cx="2918826" cy="368299"/>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Poppins Medium"/>
              </a:rPr>
              <a:t>XVH-project.com</a:t>
            </a:r>
          </a:p>
        </p:txBody>
      </p:sp>
      <p:grpSp>
        <p:nvGrpSpPr>
          <p:cNvPr name="Group 23" id="23"/>
          <p:cNvGrpSpPr/>
          <p:nvPr/>
        </p:nvGrpSpPr>
        <p:grpSpPr>
          <a:xfrm rot="1744249">
            <a:off x="17183645" y="2226736"/>
            <a:ext cx="2208710" cy="14588015"/>
            <a:chOff x="0" y="0"/>
            <a:chExt cx="581718" cy="3842111"/>
          </a:xfrm>
        </p:grpSpPr>
        <p:sp>
          <p:nvSpPr>
            <p:cNvPr name="Freeform 24" id="24"/>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060644"/>
            </a:solidFill>
          </p:spPr>
        </p:sp>
        <p:sp>
          <p:nvSpPr>
            <p:cNvPr name="TextBox 25" id="25"/>
            <p:cNvSpPr txBox="true"/>
            <p:nvPr/>
          </p:nvSpPr>
          <p:spPr>
            <a:xfrm>
              <a:off x="0" y="-66675"/>
              <a:ext cx="581718" cy="3908786"/>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1786462" y="8749165"/>
            <a:ext cx="3428249" cy="368299"/>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Poppins Medium"/>
              </a:rPr>
              <a:t>XVH-project@gmail.com</a:t>
            </a:r>
          </a:p>
        </p:txBody>
      </p:sp>
      <p:sp>
        <p:nvSpPr>
          <p:cNvPr name="TextBox 27" id="27"/>
          <p:cNvSpPr txBox="true"/>
          <p:nvPr/>
        </p:nvSpPr>
        <p:spPr>
          <a:xfrm rot="0">
            <a:off x="1009362" y="5941168"/>
            <a:ext cx="5422033" cy="512421"/>
          </a:xfrm>
          <a:prstGeom prst="rect">
            <a:avLst/>
          </a:prstGeom>
        </p:spPr>
        <p:txBody>
          <a:bodyPr anchor="t" rtlCol="false" tIns="0" lIns="0" bIns="0" rIns="0">
            <a:spAutoFit/>
          </a:bodyPr>
          <a:lstStyle/>
          <a:p>
            <a:pPr>
              <a:lnSpc>
                <a:spcPts val="3698"/>
              </a:lnSpc>
            </a:pPr>
            <a:r>
              <a:rPr lang="en-US" sz="3362">
                <a:solidFill>
                  <a:srgbClr val="060644"/>
                </a:solidFill>
                <a:latin typeface="Poppins Bold"/>
              </a:rPr>
              <a:t>B2 - English - Practical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39282" y="0"/>
            <a:ext cx="7848718" cy="10287000"/>
            <a:chOff x="0" y="0"/>
            <a:chExt cx="10464957" cy="13716000"/>
          </a:xfrm>
        </p:grpSpPr>
        <p:pic>
          <p:nvPicPr>
            <p:cNvPr name="Picture 3" id="3"/>
            <p:cNvPicPr>
              <a:picLocks noChangeAspect="true"/>
            </p:cNvPicPr>
            <p:nvPr/>
          </p:nvPicPr>
          <p:blipFill>
            <a:blip r:embed="rId2"/>
            <a:srcRect l="11851" t="0" r="11851" b="0"/>
            <a:stretch>
              <a:fillRect/>
            </a:stretch>
          </p:blipFill>
          <p:spPr>
            <a:xfrm flipH="false" flipV="false">
              <a:off x="0" y="0"/>
              <a:ext cx="10464957" cy="13716000"/>
            </a:xfrm>
            <a:prstGeom prst="rect">
              <a:avLst/>
            </a:prstGeom>
          </p:spPr>
        </p:pic>
      </p:grpSp>
      <p:grpSp>
        <p:nvGrpSpPr>
          <p:cNvPr name="Group 4" id="4"/>
          <p:cNvGrpSpPr/>
          <p:nvPr/>
        </p:nvGrpSpPr>
        <p:grpSpPr>
          <a:xfrm rot="-10800000">
            <a:off x="8474601" y="-682200"/>
            <a:ext cx="4055662" cy="3421800"/>
            <a:chOff x="0" y="0"/>
            <a:chExt cx="812800" cy="685767"/>
          </a:xfrm>
        </p:grpSpPr>
        <p:sp>
          <p:nvSpPr>
            <p:cNvPr name="Freeform 5" id="5"/>
            <p:cNvSpPr/>
            <p:nvPr/>
          </p:nvSpPr>
          <p:spPr>
            <a:xfrm flipH="false" flipV="false" rot="0">
              <a:off x="0" y="0"/>
              <a:ext cx="812800" cy="685767"/>
            </a:xfrm>
            <a:custGeom>
              <a:avLst/>
              <a:gdLst/>
              <a:ahLst/>
              <a:cxnLst/>
              <a:rect r="r" b="b" t="t" l="l"/>
              <a:pathLst>
                <a:path h="685767" w="812800">
                  <a:moveTo>
                    <a:pt x="406400" y="0"/>
                  </a:moveTo>
                  <a:lnTo>
                    <a:pt x="812800" y="685767"/>
                  </a:lnTo>
                  <a:lnTo>
                    <a:pt x="0" y="685767"/>
                  </a:lnTo>
                  <a:lnTo>
                    <a:pt x="406400" y="0"/>
                  </a:lnTo>
                  <a:close/>
                </a:path>
              </a:pathLst>
            </a:custGeom>
            <a:solidFill>
              <a:srgbClr val="060644"/>
            </a:solidFill>
          </p:spPr>
        </p:sp>
        <p:sp>
          <p:nvSpPr>
            <p:cNvPr name="TextBox 6" id="6"/>
            <p:cNvSpPr txBox="true"/>
            <p:nvPr/>
          </p:nvSpPr>
          <p:spPr>
            <a:xfrm>
              <a:off x="127000" y="251717"/>
              <a:ext cx="558800" cy="385067"/>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1810905">
            <a:off x="16595720" y="1571671"/>
            <a:ext cx="388345" cy="11661301"/>
            <a:chOff x="0" y="0"/>
            <a:chExt cx="102280" cy="3071289"/>
          </a:xfrm>
        </p:grpSpPr>
        <p:sp>
          <p:nvSpPr>
            <p:cNvPr name="Freeform 8" id="8"/>
            <p:cNvSpPr/>
            <p:nvPr/>
          </p:nvSpPr>
          <p:spPr>
            <a:xfrm flipH="false" flipV="false" rot="0">
              <a:off x="0" y="0"/>
              <a:ext cx="102280" cy="3071289"/>
            </a:xfrm>
            <a:custGeom>
              <a:avLst/>
              <a:gdLst/>
              <a:ahLst/>
              <a:cxnLst/>
              <a:rect r="r" b="b" t="t" l="l"/>
              <a:pathLst>
                <a:path h="3071289" w="102280">
                  <a:moveTo>
                    <a:pt x="0" y="0"/>
                  </a:moveTo>
                  <a:lnTo>
                    <a:pt x="102280" y="0"/>
                  </a:lnTo>
                  <a:lnTo>
                    <a:pt x="102280" y="3071289"/>
                  </a:lnTo>
                  <a:lnTo>
                    <a:pt x="0" y="3071289"/>
                  </a:lnTo>
                  <a:close/>
                </a:path>
              </a:pathLst>
            </a:custGeom>
            <a:solidFill>
              <a:srgbClr val="FFFFFF"/>
            </a:solidFill>
          </p:spPr>
        </p:sp>
        <p:sp>
          <p:nvSpPr>
            <p:cNvPr name="TextBox 9" id="9"/>
            <p:cNvSpPr txBox="true"/>
            <p:nvPr/>
          </p:nvSpPr>
          <p:spPr>
            <a:xfrm>
              <a:off x="0" y="-66675"/>
              <a:ext cx="102280" cy="3137964"/>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1744249">
            <a:off x="16814395" y="2072951"/>
            <a:ext cx="2208710" cy="14588015"/>
            <a:chOff x="0" y="0"/>
            <a:chExt cx="581718" cy="3842111"/>
          </a:xfrm>
        </p:grpSpPr>
        <p:sp>
          <p:nvSpPr>
            <p:cNvPr name="Freeform 11" id="11"/>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2E2768"/>
            </a:solidFill>
          </p:spPr>
        </p:sp>
        <p:sp>
          <p:nvSpPr>
            <p:cNvPr name="TextBox 12" id="12"/>
            <p:cNvSpPr txBox="true"/>
            <p:nvPr/>
          </p:nvSpPr>
          <p:spPr>
            <a:xfrm>
              <a:off x="0" y="-66675"/>
              <a:ext cx="581718" cy="3908786"/>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028700" y="2419753"/>
            <a:ext cx="7106334" cy="685800"/>
          </a:xfrm>
          <a:prstGeom prst="rect">
            <a:avLst/>
          </a:prstGeom>
        </p:spPr>
        <p:txBody>
          <a:bodyPr anchor="t" rtlCol="false" tIns="0" lIns="0" bIns="0" rIns="0">
            <a:spAutoFit/>
          </a:bodyPr>
          <a:lstStyle/>
          <a:p>
            <a:pPr>
              <a:lnSpc>
                <a:spcPts val="4950"/>
              </a:lnSpc>
            </a:pPr>
            <a:r>
              <a:rPr lang="en-US" sz="4500">
                <a:solidFill>
                  <a:srgbClr val="000000"/>
                </a:solidFill>
                <a:latin typeface="Poppins Semi-Bold"/>
              </a:rPr>
              <a:t>Presentation Overview</a:t>
            </a:r>
          </a:p>
        </p:txBody>
      </p:sp>
      <p:sp>
        <p:nvSpPr>
          <p:cNvPr name="TextBox 14" id="14"/>
          <p:cNvSpPr txBox="true"/>
          <p:nvPr/>
        </p:nvSpPr>
        <p:spPr>
          <a:xfrm rot="0">
            <a:off x="1028700" y="1785694"/>
            <a:ext cx="5409129" cy="478790"/>
          </a:xfrm>
          <a:prstGeom prst="rect">
            <a:avLst/>
          </a:prstGeom>
        </p:spPr>
        <p:txBody>
          <a:bodyPr anchor="t" rtlCol="false" tIns="0" lIns="0" bIns="0" rIns="0">
            <a:spAutoFit/>
          </a:bodyPr>
          <a:lstStyle/>
          <a:p>
            <a:pPr>
              <a:lnSpc>
                <a:spcPts val="3519"/>
              </a:lnSpc>
            </a:pPr>
            <a:r>
              <a:rPr lang="en-US" sz="3199">
                <a:solidFill>
                  <a:srgbClr val="000000"/>
                </a:solidFill>
                <a:latin typeface="Poppins"/>
              </a:rPr>
              <a:t>Introduction</a:t>
            </a:r>
          </a:p>
        </p:txBody>
      </p:sp>
      <p:sp>
        <p:nvSpPr>
          <p:cNvPr name="TextBox 15" id="15"/>
          <p:cNvSpPr txBox="true"/>
          <p:nvPr/>
        </p:nvSpPr>
        <p:spPr>
          <a:xfrm rot="0">
            <a:off x="1028700" y="3476625"/>
            <a:ext cx="5409129" cy="4981575"/>
          </a:xfrm>
          <a:prstGeom prst="rect">
            <a:avLst/>
          </a:prstGeom>
        </p:spPr>
        <p:txBody>
          <a:bodyPr anchor="t" rtlCol="false" tIns="0" lIns="0" bIns="0" rIns="0">
            <a:spAutoFit/>
          </a:bodyPr>
          <a:lstStyle/>
          <a:p>
            <a:pPr>
              <a:lnSpc>
                <a:spcPts val="3961"/>
              </a:lnSpc>
            </a:pPr>
            <a:r>
              <a:rPr lang="en-US" sz="3300">
                <a:solidFill>
                  <a:srgbClr val="000000"/>
                </a:solidFill>
                <a:latin typeface="Poppins"/>
              </a:rPr>
              <a:t>New benchmark for immersive experiences.</a:t>
            </a:r>
          </a:p>
          <a:p>
            <a:pPr>
              <a:lnSpc>
                <a:spcPts val="3961"/>
              </a:lnSpc>
            </a:pPr>
          </a:p>
          <a:p>
            <a:pPr>
              <a:lnSpc>
                <a:spcPts val="3961"/>
              </a:lnSpc>
            </a:pPr>
            <a:r>
              <a:rPr lang="en-US" sz="3300">
                <a:solidFill>
                  <a:srgbClr val="000000"/>
                </a:solidFill>
                <a:latin typeface="Poppins"/>
              </a:rPr>
              <a:t>Our game, 'XVH', is designed to captivate, engage, and revolutionize the way players interact within virtual worlds. </a:t>
            </a:r>
          </a:p>
          <a:p>
            <a:pPr algn="just">
              <a:lnSpc>
                <a:spcPts val="396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349270"/>
            <a:ext cx="4250311" cy="3204522"/>
            <a:chOff x="0" y="0"/>
            <a:chExt cx="5667082" cy="4272696"/>
          </a:xfrm>
        </p:grpSpPr>
        <p:pic>
          <p:nvPicPr>
            <p:cNvPr name="Picture 3" id="3"/>
            <p:cNvPicPr>
              <a:picLocks noChangeAspect="true"/>
            </p:cNvPicPr>
            <p:nvPr/>
          </p:nvPicPr>
          <p:blipFill>
            <a:blip r:embed="rId2"/>
            <a:srcRect l="0" t="2685" r="0" b="50428"/>
            <a:stretch>
              <a:fillRect/>
            </a:stretch>
          </p:blipFill>
          <p:spPr>
            <a:xfrm flipH="false" flipV="false">
              <a:off x="0" y="0"/>
              <a:ext cx="5667082" cy="4272696"/>
            </a:xfrm>
            <a:prstGeom prst="rect">
              <a:avLst/>
            </a:prstGeom>
          </p:spPr>
        </p:pic>
      </p:grpSp>
      <p:grpSp>
        <p:nvGrpSpPr>
          <p:cNvPr name="Group 4" id="4"/>
          <p:cNvGrpSpPr/>
          <p:nvPr/>
        </p:nvGrpSpPr>
        <p:grpSpPr>
          <a:xfrm rot="0">
            <a:off x="1028700" y="5896634"/>
            <a:ext cx="4250311" cy="3204522"/>
            <a:chOff x="0" y="0"/>
            <a:chExt cx="5667082" cy="4272696"/>
          </a:xfrm>
        </p:grpSpPr>
        <p:pic>
          <p:nvPicPr>
            <p:cNvPr name="Picture 5" id="5"/>
            <p:cNvPicPr>
              <a:picLocks noChangeAspect="true"/>
            </p:cNvPicPr>
            <p:nvPr/>
          </p:nvPicPr>
          <p:blipFill>
            <a:blip r:embed="rId3"/>
            <a:srcRect l="0" t="0" r="0" b="62302"/>
            <a:stretch>
              <a:fillRect/>
            </a:stretch>
          </p:blipFill>
          <p:spPr>
            <a:xfrm flipH="true" flipV="false">
              <a:off x="0" y="0"/>
              <a:ext cx="5667082" cy="4272696"/>
            </a:xfrm>
            <a:prstGeom prst="rect">
              <a:avLst/>
            </a:prstGeom>
          </p:spPr>
        </p:pic>
      </p:grpSp>
      <p:grpSp>
        <p:nvGrpSpPr>
          <p:cNvPr name="Group 6" id="6"/>
          <p:cNvGrpSpPr/>
          <p:nvPr/>
        </p:nvGrpSpPr>
        <p:grpSpPr>
          <a:xfrm rot="0">
            <a:off x="5279011" y="2349270"/>
            <a:ext cx="2977078" cy="3204522"/>
            <a:chOff x="0" y="0"/>
            <a:chExt cx="971872" cy="1046121"/>
          </a:xfrm>
        </p:grpSpPr>
        <p:sp>
          <p:nvSpPr>
            <p:cNvPr name="Freeform 7" id="7"/>
            <p:cNvSpPr/>
            <p:nvPr/>
          </p:nvSpPr>
          <p:spPr>
            <a:xfrm flipH="false" flipV="false" rot="0">
              <a:off x="0" y="0"/>
              <a:ext cx="971872" cy="1046121"/>
            </a:xfrm>
            <a:custGeom>
              <a:avLst/>
              <a:gdLst/>
              <a:ahLst/>
              <a:cxnLst/>
              <a:rect r="r" b="b" t="t" l="l"/>
              <a:pathLst>
                <a:path h="1046121" w="971872">
                  <a:moveTo>
                    <a:pt x="0" y="0"/>
                  </a:moveTo>
                  <a:lnTo>
                    <a:pt x="971872" y="0"/>
                  </a:lnTo>
                  <a:lnTo>
                    <a:pt x="971872" y="1046121"/>
                  </a:lnTo>
                  <a:lnTo>
                    <a:pt x="0" y="1046121"/>
                  </a:lnTo>
                  <a:close/>
                </a:path>
              </a:pathLst>
            </a:custGeom>
            <a:solidFill>
              <a:srgbClr val="060644"/>
            </a:solidFill>
          </p:spPr>
        </p:sp>
        <p:sp>
          <p:nvSpPr>
            <p:cNvPr name="TextBox 8" id="8"/>
            <p:cNvSpPr txBox="true"/>
            <p:nvPr/>
          </p:nvSpPr>
          <p:spPr>
            <a:xfrm>
              <a:off x="0" y="-66675"/>
              <a:ext cx="971872" cy="1112796"/>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5279011" y="5896634"/>
            <a:ext cx="2977078" cy="3204522"/>
            <a:chOff x="0" y="0"/>
            <a:chExt cx="971872" cy="1046121"/>
          </a:xfrm>
        </p:grpSpPr>
        <p:sp>
          <p:nvSpPr>
            <p:cNvPr name="Freeform 10" id="10"/>
            <p:cNvSpPr/>
            <p:nvPr/>
          </p:nvSpPr>
          <p:spPr>
            <a:xfrm flipH="false" flipV="false" rot="0">
              <a:off x="0" y="0"/>
              <a:ext cx="971872" cy="1046121"/>
            </a:xfrm>
            <a:custGeom>
              <a:avLst/>
              <a:gdLst/>
              <a:ahLst/>
              <a:cxnLst/>
              <a:rect r="r" b="b" t="t" l="l"/>
              <a:pathLst>
                <a:path h="1046121" w="971872">
                  <a:moveTo>
                    <a:pt x="0" y="0"/>
                  </a:moveTo>
                  <a:lnTo>
                    <a:pt x="971872" y="0"/>
                  </a:lnTo>
                  <a:lnTo>
                    <a:pt x="971872" y="1046121"/>
                  </a:lnTo>
                  <a:lnTo>
                    <a:pt x="0" y="1046121"/>
                  </a:lnTo>
                  <a:close/>
                </a:path>
              </a:pathLst>
            </a:custGeom>
            <a:solidFill>
              <a:srgbClr val="060644"/>
            </a:solidFill>
          </p:spPr>
        </p:sp>
        <p:sp>
          <p:nvSpPr>
            <p:cNvPr name="TextBox 11" id="11"/>
            <p:cNvSpPr txBox="true"/>
            <p:nvPr/>
          </p:nvSpPr>
          <p:spPr>
            <a:xfrm>
              <a:off x="0" y="-66675"/>
              <a:ext cx="971872" cy="1112796"/>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0031910" y="2349270"/>
            <a:ext cx="4250311" cy="3204522"/>
            <a:chOff x="0" y="0"/>
            <a:chExt cx="5667082" cy="4272696"/>
          </a:xfrm>
        </p:grpSpPr>
        <p:pic>
          <p:nvPicPr>
            <p:cNvPr name="Picture 13" id="13"/>
            <p:cNvPicPr>
              <a:picLocks noChangeAspect="true"/>
            </p:cNvPicPr>
            <p:nvPr/>
          </p:nvPicPr>
          <p:blipFill>
            <a:blip r:embed="rId4"/>
            <a:srcRect l="0" t="0" r="44207" b="67005"/>
            <a:stretch>
              <a:fillRect/>
            </a:stretch>
          </p:blipFill>
          <p:spPr>
            <a:xfrm flipH="false" flipV="false">
              <a:off x="0" y="0"/>
              <a:ext cx="5667082" cy="4272696"/>
            </a:xfrm>
            <a:prstGeom prst="rect">
              <a:avLst/>
            </a:prstGeom>
          </p:spPr>
        </p:pic>
      </p:grpSp>
      <p:grpSp>
        <p:nvGrpSpPr>
          <p:cNvPr name="Group 14" id="14"/>
          <p:cNvGrpSpPr/>
          <p:nvPr/>
        </p:nvGrpSpPr>
        <p:grpSpPr>
          <a:xfrm rot="0">
            <a:off x="10031910" y="5896634"/>
            <a:ext cx="4250311" cy="3204522"/>
            <a:chOff x="0" y="0"/>
            <a:chExt cx="5667082" cy="4272696"/>
          </a:xfrm>
        </p:grpSpPr>
        <p:pic>
          <p:nvPicPr>
            <p:cNvPr name="Picture 15" id="15"/>
            <p:cNvPicPr>
              <a:picLocks noChangeAspect="true"/>
            </p:cNvPicPr>
            <p:nvPr/>
          </p:nvPicPr>
          <p:blipFill>
            <a:blip r:embed="rId5"/>
            <a:srcRect l="0" t="3966" r="0" b="45094"/>
            <a:stretch>
              <a:fillRect/>
            </a:stretch>
          </p:blipFill>
          <p:spPr>
            <a:xfrm flipH="false" flipV="false">
              <a:off x="0" y="0"/>
              <a:ext cx="5667082" cy="4272696"/>
            </a:xfrm>
            <a:prstGeom prst="rect">
              <a:avLst/>
            </a:prstGeom>
          </p:spPr>
        </p:pic>
      </p:grpSp>
      <p:grpSp>
        <p:nvGrpSpPr>
          <p:cNvPr name="Group 16" id="16"/>
          <p:cNvGrpSpPr/>
          <p:nvPr/>
        </p:nvGrpSpPr>
        <p:grpSpPr>
          <a:xfrm rot="0">
            <a:off x="14282222" y="2349270"/>
            <a:ext cx="2977078" cy="3204522"/>
            <a:chOff x="0" y="0"/>
            <a:chExt cx="971872" cy="1046121"/>
          </a:xfrm>
        </p:grpSpPr>
        <p:sp>
          <p:nvSpPr>
            <p:cNvPr name="Freeform 17" id="17"/>
            <p:cNvSpPr/>
            <p:nvPr/>
          </p:nvSpPr>
          <p:spPr>
            <a:xfrm flipH="false" flipV="false" rot="0">
              <a:off x="0" y="0"/>
              <a:ext cx="971872" cy="1046121"/>
            </a:xfrm>
            <a:custGeom>
              <a:avLst/>
              <a:gdLst/>
              <a:ahLst/>
              <a:cxnLst/>
              <a:rect r="r" b="b" t="t" l="l"/>
              <a:pathLst>
                <a:path h="1046121" w="971872">
                  <a:moveTo>
                    <a:pt x="0" y="0"/>
                  </a:moveTo>
                  <a:lnTo>
                    <a:pt x="971872" y="0"/>
                  </a:lnTo>
                  <a:lnTo>
                    <a:pt x="971872" y="1046121"/>
                  </a:lnTo>
                  <a:lnTo>
                    <a:pt x="0" y="1046121"/>
                  </a:lnTo>
                  <a:close/>
                </a:path>
              </a:pathLst>
            </a:custGeom>
            <a:solidFill>
              <a:srgbClr val="060644"/>
            </a:solidFill>
          </p:spPr>
        </p:sp>
        <p:sp>
          <p:nvSpPr>
            <p:cNvPr name="TextBox 18" id="18"/>
            <p:cNvSpPr txBox="true"/>
            <p:nvPr/>
          </p:nvSpPr>
          <p:spPr>
            <a:xfrm>
              <a:off x="0" y="-66675"/>
              <a:ext cx="971872" cy="1112796"/>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14282222" y="5896634"/>
            <a:ext cx="2977078" cy="3204522"/>
            <a:chOff x="0" y="0"/>
            <a:chExt cx="971872" cy="1046121"/>
          </a:xfrm>
        </p:grpSpPr>
        <p:sp>
          <p:nvSpPr>
            <p:cNvPr name="Freeform 20" id="20"/>
            <p:cNvSpPr/>
            <p:nvPr/>
          </p:nvSpPr>
          <p:spPr>
            <a:xfrm flipH="false" flipV="false" rot="0">
              <a:off x="0" y="0"/>
              <a:ext cx="971872" cy="1046121"/>
            </a:xfrm>
            <a:custGeom>
              <a:avLst/>
              <a:gdLst/>
              <a:ahLst/>
              <a:cxnLst/>
              <a:rect r="r" b="b" t="t" l="l"/>
              <a:pathLst>
                <a:path h="1046121" w="971872">
                  <a:moveTo>
                    <a:pt x="0" y="0"/>
                  </a:moveTo>
                  <a:lnTo>
                    <a:pt x="971872" y="0"/>
                  </a:lnTo>
                  <a:lnTo>
                    <a:pt x="971872" y="1046121"/>
                  </a:lnTo>
                  <a:lnTo>
                    <a:pt x="0" y="1046121"/>
                  </a:lnTo>
                  <a:close/>
                </a:path>
              </a:pathLst>
            </a:custGeom>
            <a:solidFill>
              <a:srgbClr val="060644"/>
            </a:solidFill>
          </p:spPr>
        </p:sp>
        <p:sp>
          <p:nvSpPr>
            <p:cNvPr name="TextBox 21" id="21"/>
            <p:cNvSpPr txBox="true"/>
            <p:nvPr/>
          </p:nvSpPr>
          <p:spPr>
            <a:xfrm>
              <a:off x="0" y="-66675"/>
              <a:ext cx="971872" cy="1112796"/>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1028700" y="1509395"/>
            <a:ext cx="7106334" cy="685800"/>
          </a:xfrm>
          <a:prstGeom prst="rect">
            <a:avLst/>
          </a:prstGeom>
        </p:spPr>
        <p:txBody>
          <a:bodyPr anchor="t" rtlCol="false" tIns="0" lIns="0" bIns="0" rIns="0">
            <a:spAutoFit/>
          </a:bodyPr>
          <a:lstStyle/>
          <a:p>
            <a:pPr>
              <a:lnSpc>
                <a:spcPts val="4950"/>
              </a:lnSpc>
            </a:pPr>
            <a:r>
              <a:rPr lang="en-US" sz="4500">
                <a:solidFill>
                  <a:srgbClr val="000000"/>
                </a:solidFill>
                <a:latin typeface="Poppins Semi-Bold"/>
              </a:rPr>
              <a:t>Our team</a:t>
            </a:r>
          </a:p>
        </p:txBody>
      </p:sp>
      <p:sp>
        <p:nvSpPr>
          <p:cNvPr name="TextBox 23" id="23"/>
          <p:cNvSpPr txBox="true"/>
          <p:nvPr/>
        </p:nvSpPr>
        <p:spPr>
          <a:xfrm rot="0">
            <a:off x="1028700" y="1028700"/>
            <a:ext cx="3553167" cy="478790"/>
          </a:xfrm>
          <a:prstGeom prst="rect">
            <a:avLst/>
          </a:prstGeom>
        </p:spPr>
        <p:txBody>
          <a:bodyPr anchor="t" rtlCol="false" tIns="0" lIns="0" bIns="0" rIns="0">
            <a:spAutoFit/>
          </a:bodyPr>
          <a:lstStyle/>
          <a:p>
            <a:pPr>
              <a:lnSpc>
                <a:spcPts val="3519"/>
              </a:lnSpc>
            </a:pPr>
            <a:r>
              <a:rPr lang="en-US" sz="3199">
                <a:solidFill>
                  <a:srgbClr val="000000"/>
                </a:solidFill>
                <a:latin typeface="Poppins"/>
              </a:rPr>
              <a:t>Project XVH</a:t>
            </a:r>
          </a:p>
        </p:txBody>
      </p:sp>
      <p:sp>
        <p:nvSpPr>
          <p:cNvPr name="TextBox 24" id="24"/>
          <p:cNvSpPr txBox="true"/>
          <p:nvPr/>
        </p:nvSpPr>
        <p:spPr>
          <a:xfrm rot="0">
            <a:off x="5496925" y="3047331"/>
            <a:ext cx="2541250" cy="1495425"/>
          </a:xfrm>
          <a:prstGeom prst="rect">
            <a:avLst/>
          </a:prstGeom>
        </p:spPr>
        <p:txBody>
          <a:bodyPr anchor="t" rtlCol="false" tIns="0" lIns="0" bIns="0" rIns="0">
            <a:spAutoFit/>
          </a:bodyPr>
          <a:lstStyle/>
          <a:p>
            <a:pPr>
              <a:lnSpc>
                <a:spcPts val="1989"/>
              </a:lnSpc>
            </a:pPr>
            <a:r>
              <a:rPr lang="en-US" sz="1657">
                <a:solidFill>
                  <a:srgbClr val="FFFFFF"/>
                </a:solidFill>
                <a:latin typeface="Poppins"/>
              </a:rPr>
              <a:t>Lead Developer: Formerly with AAA studios, Alex brings unparalleled coding prowess. </a:t>
            </a:r>
          </a:p>
          <a:p>
            <a:pPr>
              <a:lnSpc>
                <a:spcPts val="1989"/>
              </a:lnSpc>
            </a:pPr>
          </a:p>
        </p:txBody>
      </p:sp>
      <p:sp>
        <p:nvSpPr>
          <p:cNvPr name="TextBox 25" id="25"/>
          <p:cNvSpPr txBox="true"/>
          <p:nvPr/>
        </p:nvSpPr>
        <p:spPr>
          <a:xfrm rot="0">
            <a:off x="5496925" y="6613725"/>
            <a:ext cx="2541250" cy="1003456"/>
          </a:xfrm>
          <a:prstGeom prst="rect">
            <a:avLst/>
          </a:prstGeom>
        </p:spPr>
        <p:txBody>
          <a:bodyPr anchor="t" rtlCol="false" tIns="0" lIns="0" bIns="0" rIns="0">
            <a:spAutoFit/>
          </a:bodyPr>
          <a:lstStyle/>
          <a:p>
            <a:pPr algn="just">
              <a:lnSpc>
                <a:spcPts val="1989"/>
              </a:lnSpc>
            </a:pPr>
            <a:r>
              <a:rPr lang="en-US" sz="1657">
                <a:solidFill>
                  <a:srgbClr val="FFFFFF"/>
                </a:solidFill>
                <a:latin typeface="Poppins"/>
              </a:rPr>
              <a:t>Creative Director: A VR design virtuoso, Maria shapes the visual and sensory</a:t>
            </a:r>
          </a:p>
        </p:txBody>
      </p:sp>
      <p:sp>
        <p:nvSpPr>
          <p:cNvPr name="TextBox 26" id="26"/>
          <p:cNvSpPr txBox="true"/>
          <p:nvPr/>
        </p:nvSpPr>
        <p:spPr>
          <a:xfrm rot="0">
            <a:off x="5571259" y="2543226"/>
            <a:ext cx="2392583" cy="390004"/>
          </a:xfrm>
          <a:prstGeom prst="rect">
            <a:avLst/>
          </a:prstGeom>
        </p:spPr>
        <p:txBody>
          <a:bodyPr anchor="t" rtlCol="false" tIns="0" lIns="0" bIns="0" rIns="0">
            <a:spAutoFit/>
          </a:bodyPr>
          <a:lstStyle/>
          <a:p>
            <a:pPr algn="ctr">
              <a:lnSpc>
                <a:spcPts val="2845"/>
              </a:lnSpc>
            </a:pPr>
            <a:r>
              <a:rPr lang="en-US" sz="2371">
                <a:solidFill>
                  <a:srgbClr val="FFFFFF"/>
                </a:solidFill>
                <a:latin typeface="Poppins Semi-Bold"/>
              </a:rPr>
              <a:t>Alex Johnson</a:t>
            </a:r>
          </a:p>
        </p:txBody>
      </p:sp>
      <p:sp>
        <p:nvSpPr>
          <p:cNvPr name="TextBox 27" id="27"/>
          <p:cNvSpPr txBox="true"/>
          <p:nvPr/>
        </p:nvSpPr>
        <p:spPr>
          <a:xfrm rot="0">
            <a:off x="5571259" y="6109620"/>
            <a:ext cx="2392583" cy="390004"/>
          </a:xfrm>
          <a:prstGeom prst="rect">
            <a:avLst/>
          </a:prstGeom>
        </p:spPr>
        <p:txBody>
          <a:bodyPr anchor="t" rtlCol="false" tIns="0" lIns="0" bIns="0" rIns="0">
            <a:spAutoFit/>
          </a:bodyPr>
          <a:lstStyle/>
          <a:p>
            <a:pPr algn="ctr">
              <a:lnSpc>
                <a:spcPts val="2845"/>
              </a:lnSpc>
            </a:pPr>
            <a:r>
              <a:rPr lang="en-US" sz="2371">
                <a:solidFill>
                  <a:srgbClr val="FFFFFF"/>
                </a:solidFill>
                <a:latin typeface="Poppins Semi-Bold"/>
              </a:rPr>
              <a:t>Maria Lee</a:t>
            </a:r>
          </a:p>
        </p:txBody>
      </p:sp>
      <p:sp>
        <p:nvSpPr>
          <p:cNvPr name="TextBox 28" id="28"/>
          <p:cNvSpPr txBox="true"/>
          <p:nvPr/>
        </p:nvSpPr>
        <p:spPr>
          <a:xfrm rot="0">
            <a:off x="14500136" y="3047331"/>
            <a:ext cx="2541250" cy="1495425"/>
          </a:xfrm>
          <a:prstGeom prst="rect">
            <a:avLst/>
          </a:prstGeom>
        </p:spPr>
        <p:txBody>
          <a:bodyPr anchor="t" rtlCol="false" tIns="0" lIns="0" bIns="0" rIns="0">
            <a:spAutoFit/>
          </a:bodyPr>
          <a:lstStyle/>
          <a:p>
            <a:pPr>
              <a:lnSpc>
                <a:spcPts val="1989"/>
              </a:lnSpc>
            </a:pPr>
            <a:r>
              <a:rPr lang="en-US" sz="1657">
                <a:solidFill>
                  <a:srgbClr val="FFFFFF"/>
                </a:solidFill>
                <a:latin typeface="Poppins"/>
              </a:rPr>
              <a:t>AI Specialist: Raj ensures our AI systems are both innovative and responsive, enhancing player interactions. </a:t>
            </a:r>
          </a:p>
          <a:p>
            <a:pPr>
              <a:lnSpc>
                <a:spcPts val="1989"/>
              </a:lnSpc>
            </a:pPr>
          </a:p>
        </p:txBody>
      </p:sp>
      <p:sp>
        <p:nvSpPr>
          <p:cNvPr name="TextBox 29" id="29"/>
          <p:cNvSpPr txBox="true"/>
          <p:nvPr/>
        </p:nvSpPr>
        <p:spPr>
          <a:xfrm rot="0">
            <a:off x="14500136" y="6613725"/>
            <a:ext cx="2541250" cy="1743075"/>
          </a:xfrm>
          <a:prstGeom prst="rect">
            <a:avLst/>
          </a:prstGeom>
        </p:spPr>
        <p:txBody>
          <a:bodyPr anchor="t" rtlCol="false" tIns="0" lIns="0" bIns="0" rIns="0">
            <a:spAutoFit/>
          </a:bodyPr>
          <a:lstStyle/>
          <a:p>
            <a:pPr>
              <a:lnSpc>
                <a:spcPts val="1989"/>
              </a:lnSpc>
            </a:pPr>
            <a:r>
              <a:rPr lang="en-US" sz="1657">
                <a:solidFill>
                  <a:srgbClr val="FFFFFF"/>
                </a:solidFill>
                <a:latin typeface="Poppins"/>
              </a:rPr>
              <a:t>Ma</a:t>
            </a:r>
            <a:r>
              <a:rPr lang="en-US" sz="1657">
                <a:solidFill>
                  <a:srgbClr val="FFFFFF"/>
                </a:solidFill>
                <a:latin typeface="Poppins"/>
              </a:rPr>
              <a:t>rketing Lead: With her experience at top tech firms, Sophie devises strategies that resonate with our audience. </a:t>
            </a:r>
          </a:p>
          <a:p>
            <a:pPr>
              <a:lnSpc>
                <a:spcPts val="1989"/>
              </a:lnSpc>
            </a:pPr>
          </a:p>
        </p:txBody>
      </p:sp>
      <p:sp>
        <p:nvSpPr>
          <p:cNvPr name="TextBox 30" id="30"/>
          <p:cNvSpPr txBox="true"/>
          <p:nvPr/>
        </p:nvSpPr>
        <p:spPr>
          <a:xfrm rot="0">
            <a:off x="14574469" y="6109620"/>
            <a:ext cx="2392583" cy="390004"/>
          </a:xfrm>
          <a:prstGeom prst="rect">
            <a:avLst/>
          </a:prstGeom>
        </p:spPr>
        <p:txBody>
          <a:bodyPr anchor="t" rtlCol="false" tIns="0" lIns="0" bIns="0" rIns="0">
            <a:spAutoFit/>
          </a:bodyPr>
          <a:lstStyle/>
          <a:p>
            <a:pPr algn="ctr">
              <a:lnSpc>
                <a:spcPts val="2845"/>
              </a:lnSpc>
            </a:pPr>
            <a:r>
              <a:rPr lang="en-US" sz="2371">
                <a:solidFill>
                  <a:srgbClr val="FFFFFF"/>
                </a:solidFill>
                <a:latin typeface="Poppins Semi-Bold"/>
              </a:rPr>
              <a:t>Sophie Chen</a:t>
            </a:r>
          </a:p>
        </p:txBody>
      </p:sp>
      <p:sp>
        <p:nvSpPr>
          <p:cNvPr name="TextBox 31" id="31"/>
          <p:cNvSpPr txBox="true"/>
          <p:nvPr/>
        </p:nvSpPr>
        <p:spPr>
          <a:xfrm rot="0">
            <a:off x="14574469" y="2543226"/>
            <a:ext cx="2392583" cy="390004"/>
          </a:xfrm>
          <a:prstGeom prst="rect">
            <a:avLst/>
          </a:prstGeom>
        </p:spPr>
        <p:txBody>
          <a:bodyPr anchor="t" rtlCol="false" tIns="0" lIns="0" bIns="0" rIns="0">
            <a:spAutoFit/>
          </a:bodyPr>
          <a:lstStyle/>
          <a:p>
            <a:pPr algn="ctr">
              <a:lnSpc>
                <a:spcPts val="2845"/>
              </a:lnSpc>
            </a:pPr>
            <a:r>
              <a:rPr lang="en-US" sz="2371">
                <a:solidFill>
                  <a:srgbClr val="FFFFFF"/>
                </a:solidFill>
                <a:latin typeface="Poppins Semi-Bold"/>
              </a:rPr>
              <a:t>Raj Patel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63215"/>
            <a:ext cx="8333154" cy="7680960"/>
            <a:chOff x="0" y="0"/>
            <a:chExt cx="11110872" cy="10241280"/>
          </a:xfrm>
        </p:grpSpPr>
        <p:pic>
          <p:nvPicPr>
            <p:cNvPr name="Picture 3" id="3"/>
            <p:cNvPicPr>
              <a:picLocks noChangeAspect="true"/>
            </p:cNvPicPr>
            <p:nvPr/>
          </p:nvPicPr>
          <p:blipFill>
            <a:blip r:embed="rId2"/>
            <a:srcRect l="19002" t="0" r="19002" b="0"/>
            <a:stretch>
              <a:fillRect/>
            </a:stretch>
          </p:blipFill>
          <p:spPr>
            <a:xfrm flipH="false" flipV="false">
              <a:off x="0" y="0"/>
              <a:ext cx="11110872" cy="10241280"/>
            </a:xfrm>
            <a:prstGeom prst="rect">
              <a:avLst/>
            </a:prstGeom>
          </p:spPr>
        </p:pic>
      </p:grpSp>
      <p:grpSp>
        <p:nvGrpSpPr>
          <p:cNvPr name="Group 4" id="4"/>
          <p:cNvGrpSpPr/>
          <p:nvPr/>
        </p:nvGrpSpPr>
        <p:grpSpPr>
          <a:xfrm rot="0">
            <a:off x="0" y="-257175"/>
            <a:ext cx="8333154" cy="3086100"/>
            <a:chOff x="0" y="0"/>
            <a:chExt cx="2194740" cy="812800"/>
          </a:xfrm>
        </p:grpSpPr>
        <p:sp>
          <p:nvSpPr>
            <p:cNvPr name="Freeform 5" id="5"/>
            <p:cNvSpPr/>
            <p:nvPr/>
          </p:nvSpPr>
          <p:spPr>
            <a:xfrm flipH="false" flipV="false" rot="0">
              <a:off x="0" y="0"/>
              <a:ext cx="2194740" cy="812800"/>
            </a:xfrm>
            <a:custGeom>
              <a:avLst/>
              <a:gdLst/>
              <a:ahLst/>
              <a:cxnLst/>
              <a:rect r="r" b="b" t="t" l="l"/>
              <a:pathLst>
                <a:path h="812800" w="2194740">
                  <a:moveTo>
                    <a:pt x="0" y="0"/>
                  </a:moveTo>
                  <a:lnTo>
                    <a:pt x="2194740" y="0"/>
                  </a:lnTo>
                  <a:lnTo>
                    <a:pt x="2194740" y="812800"/>
                  </a:lnTo>
                  <a:lnTo>
                    <a:pt x="0" y="812800"/>
                  </a:lnTo>
                  <a:close/>
                </a:path>
              </a:pathLst>
            </a:custGeom>
            <a:solidFill>
              <a:srgbClr val="060644"/>
            </a:solidFill>
          </p:spPr>
        </p:sp>
        <p:sp>
          <p:nvSpPr>
            <p:cNvPr name="TextBox 6" id="6"/>
            <p:cNvSpPr txBox="true"/>
            <p:nvPr/>
          </p:nvSpPr>
          <p:spPr>
            <a:xfrm>
              <a:off x="0" y="-66675"/>
              <a:ext cx="2194740" cy="87947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1624423" y="9258300"/>
            <a:ext cx="9900631" cy="3086100"/>
            <a:chOff x="0" y="0"/>
            <a:chExt cx="2607574" cy="812800"/>
          </a:xfrm>
        </p:grpSpPr>
        <p:sp>
          <p:nvSpPr>
            <p:cNvPr name="Freeform 8" id="8"/>
            <p:cNvSpPr/>
            <p:nvPr/>
          </p:nvSpPr>
          <p:spPr>
            <a:xfrm flipH="false" flipV="false" rot="0">
              <a:off x="0" y="0"/>
              <a:ext cx="2607574" cy="812800"/>
            </a:xfrm>
            <a:custGeom>
              <a:avLst/>
              <a:gdLst/>
              <a:ahLst/>
              <a:cxnLst/>
              <a:rect r="r" b="b" t="t" l="l"/>
              <a:pathLst>
                <a:path h="812800" w="2607574">
                  <a:moveTo>
                    <a:pt x="0" y="0"/>
                  </a:moveTo>
                  <a:lnTo>
                    <a:pt x="2607574" y="0"/>
                  </a:lnTo>
                  <a:lnTo>
                    <a:pt x="2607574" y="812800"/>
                  </a:lnTo>
                  <a:lnTo>
                    <a:pt x="0" y="812800"/>
                  </a:lnTo>
                  <a:close/>
                </a:path>
              </a:pathLst>
            </a:custGeom>
            <a:solidFill>
              <a:srgbClr val="060644"/>
            </a:solidFill>
          </p:spPr>
        </p:sp>
        <p:sp>
          <p:nvSpPr>
            <p:cNvPr name="TextBox 9" id="9"/>
            <p:cNvSpPr txBox="true"/>
            <p:nvPr/>
          </p:nvSpPr>
          <p:spPr>
            <a:xfrm>
              <a:off x="0" y="-66675"/>
              <a:ext cx="2607574" cy="879475"/>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028700" y="1102995"/>
            <a:ext cx="7304454" cy="1314450"/>
          </a:xfrm>
          <a:prstGeom prst="rect">
            <a:avLst/>
          </a:prstGeom>
        </p:spPr>
        <p:txBody>
          <a:bodyPr anchor="t" rtlCol="false" tIns="0" lIns="0" bIns="0" rIns="0">
            <a:spAutoFit/>
          </a:bodyPr>
          <a:lstStyle/>
          <a:p>
            <a:pPr>
              <a:lnSpc>
                <a:spcPts val="4950"/>
              </a:lnSpc>
            </a:pPr>
            <a:r>
              <a:rPr lang="en-US" sz="4500">
                <a:solidFill>
                  <a:srgbClr val="FFFFFF"/>
                </a:solidFill>
                <a:latin typeface="Poppins Semi-Bold"/>
              </a:rPr>
              <a:t>Understanding Project</a:t>
            </a:r>
          </a:p>
          <a:p>
            <a:pPr>
              <a:lnSpc>
                <a:spcPts val="4950"/>
              </a:lnSpc>
            </a:pPr>
            <a:r>
              <a:rPr lang="en-US" sz="4500">
                <a:solidFill>
                  <a:srgbClr val="FFFFFF"/>
                </a:solidFill>
                <a:latin typeface="Poppins Semi-Bold"/>
              </a:rPr>
              <a:t>XVH</a:t>
            </a:r>
          </a:p>
        </p:txBody>
      </p:sp>
      <p:sp>
        <p:nvSpPr>
          <p:cNvPr name="TextBox 11" id="11"/>
          <p:cNvSpPr txBox="true"/>
          <p:nvPr/>
        </p:nvSpPr>
        <p:spPr>
          <a:xfrm rot="0">
            <a:off x="8713171" y="657827"/>
            <a:ext cx="12811883" cy="2667000"/>
          </a:xfrm>
          <a:prstGeom prst="rect">
            <a:avLst/>
          </a:prstGeom>
        </p:spPr>
        <p:txBody>
          <a:bodyPr anchor="t" rtlCol="false" tIns="0" lIns="0" bIns="0" rIns="0">
            <a:spAutoFit/>
          </a:bodyPr>
          <a:lstStyle/>
          <a:p>
            <a:pPr algn="just">
              <a:lnSpc>
                <a:spcPts val="4052"/>
              </a:lnSpc>
            </a:pPr>
            <a:r>
              <a:rPr lang="en-US" sz="3377">
                <a:solidFill>
                  <a:srgbClr val="000000"/>
                </a:solidFill>
                <a:latin typeface="Poppins"/>
              </a:rPr>
              <a:t>Project ‘XVH’ game:</a:t>
            </a:r>
          </a:p>
          <a:p>
            <a:pPr algn="just" marL="729098" indent="-364549" lvl="1">
              <a:lnSpc>
                <a:spcPts val="4052"/>
              </a:lnSpc>
              <a:buFont typeface="Arial"/>
              <a:buChar char="•"/>
            </a:pPr>
            <a:r>
              <a:rPr lang="en-US" sz="3377">
                <a:solidFill>
                  <a:srgbClr val="000000"/>
                </a:solidFill>
                <a:latin typeface="Poppins"/>
              </a:rPr>
              <a:t>open-world, multiplayer</a:t>
            </a:r>
          </a:p>
          <a:p>
            <a:pPr algn="just" marL="729098" indent="-364549" lvl="1">
              <a:lnSpc>
                <a:spcPts val="4052"/>
              </a:lnSpc>
              <a:buFont typeface="Arial"/>
              <a:buChar char="•"/>
            </a:pPr>
            <a:r>
              <a:rPr lang="en-US" sz="3377">
                <a:solidFill>
                  <a:srgbClr val="000000"/>
                </a:solidFill>
                <a:latin typeface="Poppins"/>
              </a:rPr>
              <a:t>VR game </a:t>
            </a:r>
          </a:p>
          <a:p>
            <a:pPr algn="just" marL="729098" indent="-364549" lvl="1">
              <a:lnSpc>
                <a:spcPts val="4052"/>
              </a:lnSpc>
              <a:buFont typeface="Arial"/>
              <a:buChar char="•"/>
            </a:pPr>
            <a:r>
              <a:rPr lang="en-US" sz="3377">
                <a:solidFill>
                  <a:srgbClr val="000000"/>
                </a:solidFill>
                <a:latin typeface="Poppins"/>
              </a:rPr>
              <a:t>PvP and PvE system </a:t>
            </a:r>
          </a:p>
          <a:p>
            <a:pPr algn="just">
              <a:lnSpc>
                <a:spcPts val="4052"/>
              </a:lnSpc>
            </a:pPr>
          </a:p>
        </p:txBody>
      </p:sp>
      <p:sp>
        <p:nvSpPr>
          <p:cNvPr name="TextBox 12" id="12"/>
          <p:cNvSpPr txBox="true"/>
          <p:nvPr/>
        </p:nvSpPr>
        <p:spPr>
          <a:xfrm rot="0">
            <a:off x="8713171" y="4939014"/>
            <a:ext cx="9371100" cy="3162300"/>
          </a:xfrm>
          <a:prstGeom prst="rect">
            <a:avLst/>
          </a:prstGeom>
        </p:spPr>
        <p:txBody>
          <a:bodyPr anchor="t" rtlCol="false" tIns="0" lIns="0" bIns="0" rIns="0">
            <a:spAutoFit/>
          </a:bodyPr>
          <a:lstStyle/>
          <a:p>
            <a:pPr>
              <a:lnSpc>
                <a:spcPts val="4052"/>
              </a:lnSpc>
            </a:pPr>
            <a:r>
              <a:rPr lang="en-US" sz="3377">
                <a:solidFill>
                  <a:srgbClr val="000000"/>
                </a:solidFill>
                <a:latin typeface="Poppins"/>
              </a:rPr>
              <a:t>The background:</a:t>
            </a:r>
          </a:p>
          <a:p>
            <a:pPr marL="729098" indent="-364549" lvl="1">
              <a:lnSpc>
                <a:spcPts val="4052"/>
              </a:lnSpc>
              <a:buFont typeface="Arial"/>
              <a:buChar char="•"/>
            </a:pPr>
            <a:r>
              <a:rPr lang="en-US" sz="3377">
                <a:solidFill>
                  <a:srgbClr val="000000"/>
                </a:solidFill>
                <a:latin typeface="Poppins"/>
              </a:rPr>
              <a:t>conceived to overcome traditional gaming limitations.</a:t>
            </a:r>
          </a:p>
          <a:p>
            <a:pPr marL="729098" indent="-364549" lvl="1">
              <a:lnSpc>
                <a:spcPts val="4052"/>
              </a:lnSpc>
              <a:buFont typeface="Arial"/>
              <a:buChar char="•"/>
            </a:pPr>
            <a:r>
              <a:rPr lang="en-US" sz="3377">
                <a:solidFill>
                  <a:srgbClr val="000000"/>
                </a:solidFill>
                <a:latin typeface="Poppins"/>
              </a:rPr>
              <a:t>Inspired by the giants of open-world gaming </a:t>
            </a:r>
          </a:p>
          <a:p>
            <a:pPr>
              <a:lnSpc>
                <a:spcPts val="405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019836"/>
            <a:ext cx="7439485" cy="5082415"/>
            <a:chOff x="0" y="0"/>
            <a:chExt cx="1959370" cy="1338578"/>
          </a:xfrm>
        </p:grpSpPr>
        <p:sp>
          <p:nvSpPr>
            <p:cNvPr name="Freeform 3" id="3"/>
            <p:cNvSpPr/>
            <p:nvPr/>
          </p:nvSpPr>
          <p:spPr>
            <a:xfrm flipH="false" flipV="false" rot="0">
              <a:off x="0" y="0"/>
              <a:ext cx="1959371" cy="1338578"/>
            </a:xfrm>
            <a:custGeom>
              <a:avLst/>
              <a:gdLst/>
              <a:ahLst/>
              <a:cxnLst/>
              <a:rect r="r" b="b" t="t" l="l"/>
              <a:pathLst>
                <a:path h="1338578" w="1959371">
                  <a:moveTo>
                    <a:pt x="0" y="0"/>
                  </a:moveTo>
                  <a:lnTo>
                    <a:pt x="1959371" y="0"/>
                  </a:lnTo>
                  <a:lnTo>
                    <a:pt x="1959371" y="1338578"/>
                  </a:lnTo>
                  <a:lnTo>
                    <a:pt x="0" y="1338578"/>
                  </a:lnTo>
                  <a:close/>
                </a:path>
              </a:pathLst>
            </a:custGeom>
            <a:solidFill>
              <a:srgbClr val="2E2768"/>
            </a:solidFill>
          </p:spPr>
        </p:sp>
        <p:sp>
          <p:nvSpPr>
            <p:cNvPr name="TextBox 4" id="4"/>
            <p:cNvSpPr txBox="true"/>
            <p:nvPr/>
          </p:nvSpPr>
          <p:spPr>
            <a:xfrm>
              <a:off x="0" y="-66675"/>
              <a:ext cx="1959370" cy="1405253"/>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1705386"/>
            <a:ext cx="9118014" cy="1314450"/>
          </a:xfrm>
          <a:prstGeom prst="rect">
            <a:avLst/>
          </a:prstGeom>
        </p:spPr>
        <p:txBody>
          <a:bodyPr anchor="t" rtlCol="false" tIns="0" lIns="0" bIns="0" rIns="0">
            <a:spAutoFit/>
          </a:bodyPr>
          <a:lstStyle/>
          <a:p>
            <a:pPr>
              <a:lnSpc>
                <a:spcPts val="4950"/>
              </a:lnSpc>
            </a:pPr>
            <a:r>
              <a:rPr lang="en-US" sz="4500">
                <a:solidFill>
                  <a:srgbClr val="000000"/>
                </a:solidFill>
                <a:latin typeface="Poppins Semi-Bold"/>
              </a:rPr>
              <a:t>What Makes 'XVH' Unique </a:t>
            </a:r>
          </a:p>
          <a:p>
            <a:pPr>
              <a:lnSpc>
                <a:spcPts val="4950"/>
              </a:lnSpc>
            </a:pPr>
          </a:p>
        </p:txBody>
      </p:sp>
      <p:sp>
        <p:nvSpPr>
          <p:cNvPr name="TextBox 6" id="6"/>
          <p:cNvSpPr txBox="true"/>
          <p:nvPr/>
        </p:nvSpPr>
        <p:spPr>
          <a:xfrm rot="0">
            <a:off x="2192763" y="3604809"/>
            <a:ext cx="5111359" cy="3883894"/>
          </a:xfrm>
          <a:prstGeom prst="rect">
            <a:avLst/>
          </a:prstGeom>
        </p:spPr>
        <p:txBody>
          <a:bodyPr anchor="t" rtlCol="false" tIns="0" lIns="0" bIns="0" rIns="0">
            <a:spAutoFit/>
          </a:bodyPr>
          <a:lstStyle/>
          <a:p>
            <a:pPr algn="just">
              <a:lnSpc>
                <a:spcPts val="3063"/>
              </a:lnSpc>
            </a:pPr>
            <a:r>
              <a:rPr lang="en-US" sz="2553">
                <a:solidFill>
                  <a:srgbClr val="FFFFFF"/>
                </a:solidFill>
                <a:latin typeface="Poppins"/>
              </a:rPr>
              <a:t>‘XVH' sets itself apart with its total immersion in a vast, open, multiplayer world. The seamless integration of PvP and PvE elements, combined with state-of-the-art VR technology, offers a unique value proposition in the burgeoning VR market. </a:t>
            </a:r>
          </a:p>
          <a:p>
            <a:pPr algn="just">
              <a:lnSpc>
                <a:spcPts val="3063"/>
              </a:lnSpc>
            </a:pPr>
          </a:p>
        </p:txBody>
      </p:sp>
      <p:sp>
        <p:nvSpPr>
          <p:cNvPr name="Freeform 7" id="7"/>
          <p:cNvSpPr/>
          <p:nvPr/>
        </p:nvSpPr>
        <p:spPr>
          <a:xfrm flipH="false" flipV="false" rot="0">
            <a:off x="1054244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8913" y="5485209"/>
            <a:ext cx="2408386" cy="240838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782081" y="5940963"/>
            <a:ext cx="1502050" cy="1496880"/>
          </a:xfrm>
          <a:custGeom>
            <a:avLst/>
            <a:gdLst/>
            <a:ahLst/>
            <a:cxnLst/>
            <a:rect r="r" b="b" t="t" l="l"/>
            <a:pathLst>
              <a:path h="1496880" w="1502050">
                <a:moveTo>
                  <a:pt x="0" y="0"/>
                </a:moveTo>
                <a:lnTo>
                  <a:pt x="1502050" y="0"/>
                </a:lnTo>
                <a:lnTo>
                  <a:pt x="1502050" y="1496879"/>
                </a:lnTo>
                <a:lnTo>
                  <a:pt x="0" y="1496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634834" y="-2057400"/>
            <a:ext cx="6624466" cy="3086100"/>
            <a:chOff x="0" y="0"/>
            <a:chExt cx="1744715" cy="812800"/>
          </a:xfrm>
        </p:grpSpPr>
        <p:sp>
          <p:nvSpPr>
            <p:cNvPr name="Freeform 7" id="7"/>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8" id="8"/>
            <p:cNvSpPr txBox="true"/>
            <p:nvPr/>
          </p:nvSpPr>
          <p:spPr>
            <a:xfrm>
              <a:off x="0" y="-66675"/>
              <a:ext cx="1744715" cy="87947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6817" y="9258300"/>
            <a:ext cx="6624466" cy="3086100"/>
            <a:chOff x="0" y="0"/>
            <a:chExt cx="1744715" cy="812800"/>
          </a:xfrm>
        </p:grpSpPr>
        <p:sp>
          <p:nvSpPr>
            <p:cNvPr name="Freeform 10" id="10"/>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11" id="11"/>
            <p:cNvSpPr txBox="true"/>
            <p:nvPr/>
          </p:nvSpPr>
          <p:spPr>
            <a:xfrm>
              <a:off x="0" y="-66675"/>
              <a:ext cx="1744715" cy="879475"/>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10634834" y="1028700"/>
            <a:ext cx="6624466" cy="3785409"/>
          </a:xfrm>
          <a:custGeom>
            <a:avLst/>
            <a:gdLst/>
            <a:ahLst/>
            <a:cxnLst/>
            <a:rect r="r" b="b" t="t" l="l"/>
            <a:pathLst>
              <a:path h="3785409" w="6624466">
                <a:moveTo>
                  <a:pt x="0" y="0"/>
                </a:moveTo>
                <a:lnTo>
                  <a:pt x="6624466" y="0"/>
                </a:lnTo>
                <a:lnTo>
                  <a:pt x="6624466" y="3785409"/>
                </a:lnTo>
                <a:lnTo>
                  <a:pt x="0" y="3785409"/>
                </a:lnTo>
                <a:lnTo>
                  <a:pt x="0" y="0"/>
                </a:lnTo>
                <a:close/>
              </a:path>
            </a:pathLst>
          </a:custGeom>
          <a:blipFill>
            <a:blip r:embed="rId4"/>
            <a:stretch>
              <a:fillRect l="0" t="0" r="0" b="0"/>
            </a:stretch>
          </a:blipFill>
        </p:spPr>
      </p:sp>
      <p:sp>
        <p:nvSpPr>
          <p:cNvPr name="TextBox 13" id="13"/>
          <p:cNvSpPr txBox="true"/>
          <p:nvPr/>
        </p:nvSpPr>
        <p:spPr>
          <a:xfrm rot="0">
            <a:off x="1028700" y="2166619"/>
            <a:ext cx="6565078" cy="1314450"/>
          </a:xfrm>
          <a:prstGeom prst="rect">
            <a:avLst/>
          </a:prstGeom>
        </p:spPr>
        <p:txBody>
          <a:bodyPr anchor="t" rtlCol="false" tIns="0" lIns="0" bIns="0" rIns="0">
            <a:spAutoFit/>
          </a:bodyPr>
          <a:lstStyle/>
          <a:p>
            <a:pPr>
              <a:lnSpc>
                <a:spcPts val="4950"/>
              </a:lnSpc>
            </a:pPr>
            <a:r>
              <a:rPr lang="en-US" sz="4500">
                <a:solidFill>
                  <a:srgbClr val="000000"/>
                </a:solidFill>
                <a:latin typeface="Poppins Semi-Bold"/>
              </a:rPr>
              <a:t>Marketing and Sales </a:t>
            </a:r>
          </a:p>
          <a:p>
            <a:pPr>
              <a:lnSpc>
                <a:spcPts val="4950"/>
              </a:lnSpc>
            </a:pPr>
          </a:p>
        </p:txBody>
      </p:sp>
      <p:sp>
        <p:nvSpPr>
          <p:cNvPr name="TextBox 14" id="14"/>
          <p:cNvSpPr txBox="true"/>
          <p:nvPr/>
        </p:nvSpPr>
        <p:spPr>
          <a:xfrm rot="0">
            <a:off x="3305416" y="5636890"/>
            <a:ext cx="13953884" cy="2076450"/>
          </a:xfrm>
          <a:prstGeom prst="rect">
            <a:avLst/>
          </a:prstGeom>
        </p:spPr>
        <p:txBody>
          <a:bodyPr anchor="t" rtlCol="false" tIns="0" lIns="0" bIns="0" rIns="0">
            <a:spAutoFit/>
          </a:bodyPr>
          <a:lstStyle/>
          <a:p>
            <a:pPr algn="just">
              <a:lnSpc>
                <a:spcPts val="3240"/>
              </a:lnSpc>
            </a:pPr>
            <a:r>
              <a:rPr lang="en-US" sz="2700">
                <a:solidFill>
                  <a:srgbClr val="000000"/>
                </a:solidFill>
                <a:latin typeface="Poppins"/>
              </a:rPr>
              <a:t>Our go-to-market strategy involves targeted online campaigns, engagement on social networks and VR forums, and partnerships with leading VR hardware manufacturers. 'XVH' will be available on major VR platforms, ensuring wide accessibility and significant market penetration. </a:t>
            </a:r>
          </a:p>
          <a:p>
            <a:pPr algn="just">
              <a:lnSpc>
                <a:spcPts val="32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03595" y="0"/>
            <a:ext cx="7984405" cy="10287000"/>
            <a:chOff x="0" y="0"/>
            <a:chExt cx="10645873" cy="13716000"/>
          </a:xfrm>
        </p:grpSpPr>
        <p:pic>
          <p:nvPicPr>
            <p:cNvPr name="Picture 3" id="3"/>
            <p:cNvPicPr>
              <a:picLocks noChangeAspect="true"/>
            </p:cNvPicPr>
            <p:nvPr/>
          </p:nvPicPr>
          <p:blipFill>
            <a:blip r:embed="rId2"/>
            <a:srcRect l="11191" t="0" r="11191" b="0"/>
            <a:stretch>
              <a:fillRect/>
            </a:stretch>
          </p:blipFill>
          <p:spPr>
            <a:xfrm flipH="false" flipV="false">
              <a:off x="0" y="0"/>
              <a:ext cx="10645873" cy="13716000"/>
            </a:xfrm>
            <a:prstGeom prst="rect">
              <a:avLst/>
            </a:prstGeom>
          </p:spPr>
        </p:pic>
      </p:grpSp>
      <p:sp>
        <p:nvSpPr>
          <p:cNvPr name="TextBox 4" id="4"/>
          <p:cNvSpPr txBox="true"/>
          <p:nvPr/>
        </p:nvSpPr>
        <p:spPr>
          <a:xfrm rot="0">
            <a:off x="1028700" y="995324"/>
            <a:ext cx="7106334" cy="685800"/>
          </a:xfrm>
          <a:prstGeom prst="rect">
            <a:avLst/>
          </a:prstGeom>
        </p:spPr>
        <p:txBody>
          <a:bodyPr anchor="t" rtlCol="false" tIns="0" lIns="0" bIns="0" rIns="0">
            <a:spAutoFit/>
          </a:bodyPr>
          <a:lstStyle/>
          <a:p>
            <a:pPr>
              <a:lnSpc>
                <a:spcPts val="4950"/>
              </a:lnSpc>
            </a:pPr>
            <a:r>
              <a:rPr lang="en-US" sz="4500">
                <a:solidFill>
                  <a:srgbClr val="000000"/>
                </a:solidFill>
                <a:latin typeface="Poppins Semi-Bold"/>
              </a:rPr>
              <a:t>Conclusion</a:t>
            </a:r>
          </a:p>
        </p:txBody>
      </p:sp>
      <p:sp>
        <p:nvSpPr>
          <p:cNvPr name="TextBox 5" id="5"/>
          <p:cNvSpPr txBox="true"/>
          <p:nvPr/>
        </p:nvSpPr>
        <p:spPr>
          <a:xfrm rot="0">
            <a:off x="1028700" y="1964005"/>
            <a:ext cx="7799884" cy="6026037"/>
          </a:xfrm>
          <a:prstGeom prst="rect">
            <a:avLst/>
          </a:prstGeom>
        </p:spPr>
        <p:txBody>
          <a:bodyPr anchor="t" rtlCol="false" tIns="0" lIns="0" bIns="0" rIns="0">
            <a:spAutoFit/>
          </a:bodyPr>
          <a:lstStyle/>
          <a:p>
            <a:pPr algn="just" marL="712584" indent="-356292" lvl="1">
              <a:lnSpc>
                <a:spcPts val="3960"/>
              </a:lnSpc>
              <a:buFont typeface="Arial"/>
              <a:buChar char="•"/>
            </a:pPr>
            <a:r>
              <a:rPr lang="en-US" sz="3300">
                <a:solidFill>
                  <a:srgbClr val="000000"/>
                </a:solidFill>
                <a:latin typeface="Poppins"/>
              </a:rPr>
              <a:t>In conclusion, 'XVH' represents not just a game, but a pioneering platform in the evolution of virtual reality entertainment. With its innovative features and strategic market positioning, 'XVH' is poised to capture the hearts of gamers worldwide. We are here not only to present a game but to invite you to join us in shaping the future of gaming. </a:t>
            </a:r>
          </a:p>
          <a:p>
            <a:pPr algn="just">
              <a:lnSpc>
                <a:spcPts val="3960"/>
              </a:lnSpc>
            </a:pPr>
          </a:p>
        </p:txBody>
      </p:sp>
      <p:grpSp>
        <p:nvGrpSpPr>
          <p:cNvPr name="Group 6" id="6"/>
          <p:cNvGrpSpPr/>
          <p:nvPr/>
        </p:nvGrpSpPr>
        <p:grpSpPr>
          <a:xfrm rot="0">
            <a:off x="-205047" y="9258300"/>
            <a:ext cx="5088121" cy="1028700"/>
            <a:chOff x="0" y="0"/>
            <a:chExt cx="1340081" cy="270933"/>
          </a:xfrm>
        </p:grpSpPr>
        <p:sp>
          <p:nvSpPr>
            <p:cNvPr name="Freeform 7" id="7"/>
            <p:cNvSpPr/>
            <p:nvPr/>
          </p:nvSpPr>
          <p:spPr>
            <a:xfrm flipH="false" flipV="false" rot="0">
              <a:off x="0" y="0"/>
              <a:ext cx="1340081" cy="270933"/>
            </a:xfrm>
            <a:custGeom>
              <a:avLst/>
              <a:gdLst/>
              <a:ahLst/>
              <a:cxnLst/>
              <a:rect r="r" b="b" t="t" l="l"/>
              <a:pathLst>
                <a:path h="270933" w="1340081">
                  <a:moveTo>
                    <a:pt x="0" y="0"/>
                  </a:moveTo>
                  <a:lnTo>
                    <a:pt x="1340081" y="0"/>
                  </a:lnTo>
                  <a:lnTo>
                    <a:pt x="1340081" y="270933"/>
                  </a:lnTo>
                  <a:lnTo>
                    <a:pt x="0" y="270933"/>
                  </a:lnTo>
                  <a:close/>
                </a:path>
              </a:pathLst>
            </a:custGeom>
            <a:solidFill>
              <a:srgbClr val="060644"/>
            </a:solidFill>
          </p:spPr>
        </p:sp>
        <p:sp>
          <p:nvSpPr>
            <p:cNvPr name="TextBox 8" id="8"/>
            <p:cNvSpPr txBox="true"/>
            <p:nvPr/>
          </p:nvSpPr>
          <p:spPr>
            <a:xfrm>
              <a:off x="0" y="-66675"/>
              <a:ext cx="1340081" cy="337608"/>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7794" y="0"/>
            <a:ext cx="7060206" cy="10287000"/>
            <a:chOff x="0" y="0"/>
            <a:chExt cx="7095071" cy="10337800"/>
          </a:xfrm>
        </p:grpSpPr>
        <p:sp>
          <p:nvSpPr>
            <p:cNvPr name="Freeform 3" id="3"/>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2"/>
              <a:stretch>
                <a:fillRect l="-22851" t="0" r="-22851" b="0"/>
              </a:stretch>
            </a:blipFill>
          </p:spPr>
        </p:sp>
      </p:grpSp>
      <p:grpSp>
        <p:nvGrpSpPr>
          <p:cNvPr name="Group 4" id="4"/>
          <p:cNvGrpSpPr/>
          <p:nvPr/>
        </p:nvGrpSpPr>
        <p:grpSpPr>
          <a:xfrm rot="-2292491">
            <a:off x="11971514" y="3358915"/>
            <a:ext cx="1062487" cy="6734838"/>
            <a:chOff x="0" y="0"/>
            <a:chExt cx="279832" cy="1773784"/>
          </a:xfrm>
        </p:grpSpPr>
        <p:sp>
          <p:nvSpPr>
            <p:cNvPr name="Freeform 5" id="5"/>
            <p:cNvSpPr/>
            <p:nvPr/>
          </p:nvSpPr>
          <p:spPr>
            <a:xfrm flipH="false" flipV="false" rot="0">
              <a:off x="0" y="0"/>
              <a:ext cx="279832" cy="1773784"/>
            </a:xfrm>
            <a:custGeom>
              <a:avLst/>
              <a:gdLst/>
              <a:ahLst/>
              <a:cxnLst/>
              <a:rect r="r" b="b" t="t" l="l"/>
              <a:pathLst>
                <a:path h="1773784" w="279832">
                  <a:moveTo>
                    <a:pt x="0" y="0"/>
                  </a:moveTo>
                  <a:lnTo>
                    <a:pt x="279832" y="0"/>
                  </a:lnTo>
                  <a:lnTo>
                    <a:pt x="279832" y="1773784"/>
                  </a:lnTo>
                  <a:lnTo>
                    <a:pt x="0" y="1773784"/>
                  </a:lnTo>
                  <a:close/>
                </a:path>
              </a:pathLst>
            </a:custGeom>
            <a:solidFill>
              <a:srgbClr val="060644"/>
            </a:solidFill>
          </p:spPr>
        </p:sp>
        <p:sp>
          <p:nvSpPr>
            <p:cNvPr name="TextBox 6" id="6"/>
            <p:cNvSpPr txBox="true"/>
            <p:nvPr/>
          </p:nvSpPr>
          <p:spPr>
            <a:xfrm>
              <a:off x="0" y="-66675"/>
              <a:ext cx="279832" cy="1840459"/>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2614830">
            <a:off x="14495939" y="2933142"/>
            <a:ext cx="188585" cy="11661301"/>
            <a:chOff x="0" y="0"/>
            <a:chExt cx="49669" cy="3071289"/>
          </a:xfrm>
        </p:grpSpPr>
        <p:sp>
          <p:nvSpPr>
            <p:cNvPr name="Freeform 8" id="8"/>
            <p:cNvSpPr/>
            <p:nvPr/>
          </p:nvSpPr>
          <p:spPr>
            <a:xfrm flipH="false" flipV="false" rot="0">
              <a:off x="0" y="0"/>
              <a:ext cx="49669" cy="3071289"/>
            </a:xfrm>
            <a:custGeom>
              <a:avLst/>
              <a:gdLst/>
              <a:ahLst/>
              <a:cxnLst/>
              <a:rect r="r" b="b" t="t" l="l"/>
              <a:pathLst>
                <a:path h="3071289" w="49669">
                  <a:moveTo>
                    <a:pt x="0" y="0"/>
                  </a:moveTo>
                  <a:lnTo>
                    <a:pt x="49669" y="0"/>
                  </a:lnTo>
                  <a:lnTo>
                    <a:pt x="49669" y="3071289"/>
                  </a:lnTo>
                  <a:lnTo>
                    <a:pt x="0" y="3071289"/>
                  </a:lnTo>
                  <a:close/>
                </a:path>
              </a:pathLst>
            </a:custGeom>
            <a:solidFill>
              <a:srgbClr val="FFFFFF"/>
            </a:solidFill>
          </p:spPr>
        </p:sp>
        <p:sp>
          <p:nvSpPr>
            <p:cNvPr name="TextBox 9" id="9"/>
            <p:cNvSpPr txBox="true"/>
            <p:nvPr/>
          </p:nvSpPr>
          <p:spPr>
            <a:xfrm>
              <a:off x="0" y="-66675"/>
              <a:ext cx="49669" cy="3137964"/>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1710481">
            <a:off x="11533776" y="-1617267"/>
            <a:ext cx="1062487" cy="6686550"/>
            <a:chOff x="0" y="0"/>
            <a:chExt cx="279832" cy="1761067"/>
          </a:xfrm>
        </p:grpSpPr>
        <p:sp>
          <p:nvSpPr>
            <p:cNvPr name="Freeform 11" id="11"/>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060644"/>
            </a:solidFill>
          </p:spPr>
        </p:sp>
        <p:sp>
          <p:nvSpPr>
            <p:cNvPr name="TextBox 12" id="12"/>
            <p:cNvSpPr txBox="true"/>
            <p:nvPr/>
          </p:nvSpPr>
          <p:spPr>
            <a:xfrm>
              <a:off x="0" y="-66675"/>
              <a:ext cx="279832" cy="1827742"/>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028700" y="5438808"/>
            <a:ext cx="7619567" cy="672835"/>
          </a:xfrm>
          <a:prstGeom prst="rect">
            <a:avLst/>
          </a:prstGeom>
        </p:spPr>
        <p:txBody>
          <a:bodyPr anchor="t" rtlCol="false" tIns="0" lIns="0" bIns="0" rIns="0">
            <a:spAutoFit/>
          </a:bodyPr>
          <a:lstStyle/>
          <a:p>
            <a:pPr>
              <a:lnSpc>
                <a:spcPts val="5263"/>
              </a:lnSpc>
              <a:spcBef>
                <a:spcPct val="0"/>
              </a:spcBef>
            </a:pPr>
            <a:r>
              <a:rPr lang="en-US" sz="3759" spc="563">
                <a:solidFill>
                  <a:srgbClr val="000000"/>
                </a:solidFill>
                <a:latin typeface="Poppins Medium"/>
              </a:rPr>
              <a:t>For Your Attention</a:t>
            </a:r>
          </a:p>
        </p:txBody>
      </p:sp>
      <p:sp>
        <p:nvSpPr>
          <p:cNvPr name="TextBox 14" id="14"/>
          <p:cNvSpPr txBox="true"/>
          <p:nvPr/>
        </p:nvSpPr>
        <p:spPr>
          <a:xfrm rot="0">
            <a:off x="1028700" y="3693357"/>
            <a:ext cx="8973804" cy="1850226"/>
          </a:xfrm>
          <a:prstGeom prst="rect">
            <a:avLst/>
          </a:prstGeom>
        </p:spPr>
        <p:txBody>
          <a:bodyPr anchor="t" rtlCol="false" tIns="0" lIns="0" bIns="0" rIns="0">
            <a:spAutoFit/>
          </a:bodyPr>
          <a:lstStyle/>
          <a:p>
            <a:pPr>
              <a:lnSpc>
                <a:spcPts val="13379"/>
              </a:lnSpc>
            </a:pPr>
            <a:r>
              <a:rPr lang="en-US" sz="12163">
                <a:solidFill>
                  <a:srgbClr val="060644"/>
                </a:solidFill>
                <a:latin typeface="Poppins Bold"/>
              </a:rPr>
              <a:t>Thank You</a:t>
            </a:r>
          </a:p>
        </p:txBody>
      </p:sp>
      <p:grpSp>
        <p:nvGrpSpPr>
          <p:cNvPr name="Group 15" id="15"/>
          <p:cNvGrpSpPr/>
          <p:nvPr/>
        </p:nvGrpSpPr>
        <p:grpSpPr>
          <a:xfrm rot="1744249">
            <a:off x="16814395" y="2072951"/>
            <a:ext cx="2208710" cy="14588015"/>
            <a:chOff x="0" y="0"/>
            <a:chExt cx="581718" cy="3842111"/>
          </a:xfrm>
        </p:grpSpPr>
        <p:sp>
          <p:nvSpPr>
            <p:cNvPr name="Freeform 16" id="16"/>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2E2768"/>
            </a:solidFill>
          </p:spPr>
        </p:sp>
        <p:sp>
          <p:nvSpPr>
            <p:cNvPr name="TextBox 17" id="17"/>
            <p:cNvSpPr txBox="true"/>
            <p:nvPr/>
          </p:nvSpPr>
          <p:spPr>
            <a:xfrm>
              <a:off x="0" y="-66675"/>
              <a:ext cx="581718" cy="3908786"/>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DAGDWsVo3J4</dc:identifier>
  <dcterms:modified xsi:type="dcterms:W3CDTF">2011-08-01T06:04:30Z</dcterms:modified>
  <cp:revision>1</cp:revision>
  <dc:title>Project XVH</dc:title>
</cp:coreProperties>
</file>